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9144000" cy="6858000"/>
  <p:notesSz cx="6858000" cy="9144000"/>
  <p:defaultTextStyle>
    <a:lvl1pPr defTabSz="457200">
      <a:defRPr>
        <a:latin typeface="Arial"/>
        <a:ea typeface="Arial"/>
        <a:cs typeface="Arial"/>
        <a:sym typeface="Arial"/>
      </a:defRPr>
    </a:lvl1pPr>
    <a:lvl2pPr indent="457200" defTabSz="457200">
      <a:defRPr>
        <a:latin typeface="Arial"/>
        <a:ea typeface="Arial"/>
        <a:cs typeface="Arial"/>
        <a:sym typeface="Arial"/>
      </a:defRPr>
    </a:lvl2pPr>
    <a:lvl3pPr indent="914400" defTabSz="457200">
      <a:defRPr>
        <a:latin typeface="Arial"/>
        <a:ea typeface="Arial"/>
        <a:cs typeface="Arial"/>
        <a:sym typeface="Arial"/>
      </a:defRPr>
    </a:lvl3pPr>
    <a:lvl4pPr indent="1371600" defTabSz="457200">
      <a:defRPr>
        <a:latin typeface="Arial"/>
        <a:ea typeface="Arial"/>
        <a:cs typeface="Arial"/>
        <a:sym typeface="Arial"/>
      </a:defRPr>
    </a:lvl4pPr>
    <a:lvl5pPr indent="1828800" defTabSz="457200">
      <a:defRPr>
        <a:latin typeface="Arial"/>
        <a:ea typeface="Arial"/>
        <a:cs typeface="Arial"/>
        <a:sym typeface="Arial"/>
      </a:defRPr>
    </a:lvl5pPr>
    <a:lvl6pPr defTabSz="457200">
      <a:defRPr>
        <a:latin typeface="Arial"/>
        <a:ea typeface="Arial"/>
        <a:cs typeface="Arial"/>
        <a:sym typeface="Arial"/>
      </a:defRPr>
    </a:lvl6pPr>
    <a:lvl7pPr defTabSz="457200">
      <a:defRPr>
        <a:latin typeface="Arial"/>
        <a:ea typeface="Arial"/>
        <a:cs typeface="Arial"/>
        <a:sym typeface="Arial"/>
      </a:defRPr>
    </a:lvl7pPr>
    <a:lvl8pPr defTabSz="457200">
      <a:defRPr>
        <a:latin typeface="Arial"/>
        <a:ea typeface="Arial"/>
        <a:cs typeface="Arial"/>
        <a:sym typeface="Arial"/>
      </a:defRPr>
    </a:lvl8pPr>
    <a:lvl9pPr defTabSz="457200">
      <a:defRPr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 b="def" i="def"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" name="Shape 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sldNum" sz="quarter" idx="2"/>
          </p:nvPr>
        </p:nvSpPr>
        <p:spPr>
          <a:xfrm>
            <a:off x="6553200" y="6406785"/>
            <a:ext cx="2133600" cy="26425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spd="med" advClick="1"/>
  <p:txStyles>
    <p:titleStyle>
      <a:lvl1pPr algn="ctr" defTabSz="457200">
        <a:defRPr sz="4400">
          <a:latin typeface="Arial"/>
          <a:ea typeface="Arial"/>
          <a:cs typeface="Arial"/>
          <a:sym typeface="Arial"/>
        </a:defRPr>
      </a:lvl1pPr>
      <a:lvl2pPr algn="ctr" defTabSz="457200">
        <a:defRPr sz="4400">
          <a:latin typeface="Arial"/>
          <a:ea typeface="Arial"/>
          <a:cs typeface="Arial"/>
          <a:sym typeface="Arial"/>
        </a:defRPr>
      </a:lvl2pPr>
      <a:lvl3pPr algn="ctr" defTabSz="457200">
        <a:defRPr sz="4400">
          <a:latin typeface="Arial"/>
          <a:ea typeface="Arial"/>
          <a:cs typeface="Arial"/>
          <a:sym typeface="Arial"/>
        </a:defRPr>
      </a:lvl3pPr>
      <a:lvl4pPr algn="ctr" defTabSz="457200">
        <a:defRPr sz="4400">
          <a:latin typeface="Arial"/>
          <a:ea typeface="Arial"/>
          <a:cs typeface="Arial"/>
          <a:sym typeface="Arial"/>
        </a:defRPr>
      </a:lvl4pPr>
      <a:lvl5pPr algn="ctr" defTabSz="457200">
        <a:defRPr sz="4400">
          <a:latin typeface="Arial"/>
          <a:ea typeface="Arial"/>
          <a:cs typeface="Arial"/>
          <a:sym typeface="Arial"/>
        </a:defRPr>
      </a:lvl5pPr>
      <a:lvl6pPr indent="457200" algn="ctr" defTabSz="457200">
        <a:defRPr sz="4400">
          <a:latin typeface="Arial"/>
          <a:ea typeface="Arial"/>
          <a:cs typeface="Arial"/>
          <a:sym typeface="Arial"/>
        </a:defRPr>
      </a:lvl6pPr>
      <a:lvl7pPr indent="914400" algn="ctr" defTabSz="457200">
        <a:defRPr sz="4400">
          <a:latin typeface="Arial"/>
          <a:ea typeface="Arial"/>
          <a:cs typeface="Arial"/>
          <a:sym typeface="Arial"/>
        </a:defRPr>
      </a:lvl7pPr>
      <a:lvl8pPr indent="1371600" algn="ctr" defTabSz="457200">
        <a:defRPr sz="4400">
          <a:latin typeface="Arial"/>
          <a:ea typeface="Arial"/>
          <a:cs typeface="Arial"/>
          <a:sym typeface="Arial"/>
        </a:defRPr>
      </a:lvl8pPr>
      <a:lvl9pPr indent="1828800" algn="ctr" defTabSz="457200">
        <a:defRPr sz="4400">
          <a:latin typeface="Arial"/>
          <a:ea typeface="Arial"/>
          <a:cs typeface="Arial"/>
          <a:sym typeface="Arial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»"/>
        <a:defRPr sz="3200">
          <a:latin typeface="Arial"/>
          <a:ea typeface="Arial"/>
          <a:cs typeface="Arial"/>
          <a:sym typeface="Arial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Arial"/>
          <a:ea typeface="Arial"/>
          <a:cs typeface="Arial"/>
          <a:sym typeface="Arial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Arial"/>
          <a:ea typeface="Arial"/>
          <a:cs typeface="Arial"/>
          <a:sym typeface="Arial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Arial"/>
          <a:ea typeface="Arial"/>
          <a:cs typeface="Arial"/>
          <a:sym typeface="Arial"/>
        </a:defRPr>
      </a:lvl4pPr>
      <a:lvl5pPr marL="2235200" indent="-406400" defTabSz="457200">
        <a:spcBef>
          <a:spcPts val="700"/>
        </a:spcBef>
        <a:buSzPct val="100000"/>
        <a:buFont typeface="Arial"/>
        <a:buChar char="»"/>
        <a:defRPr sz="3200">
          <a:latin typeface="Arial"/>
          <a:ea typeface="Arial"/>
          <a:cs typeface="Arial"/>
          <a:sym typeface="Arial"/>
        </a:defRPr>
      </a:lvl5pPr>
      <a:lvl6pPr marL="2692400" indent="-406400" defTabSz="457200">
        <a:spcBef>
          <a:spcPts val="700"/>
        </a:spcBef>
        <a:buSzPct val="100000"/>
        <a:buFont typeface="Arial"/>
        <a:buChar char="•"/>
        <a:defRPr sz="3200">
          <a:latin typeface="Arial"/>
          <a:ea typeface="Arial"/>
          <a:cs typeface="Arial"/>
          <a:sym typeface="Arial"/>
        </a:defRPr>
      </a:lvl6pPr>
      <a:lvl7pPr marL="3149600" indent="-406400" defTabSz="457200">
        <a:spcBef>
          <a:spcPts val="700"/>
        </a:spcBef>
        <a:buSzPct val="100000"/>
        <a:buFont typeface="Arial"/>
        <a:buChar char="•"/>
        <a:defRPr sz="3200">
          <a:latin typeface="Arial"/>
          <a:ea typeface="Arial"/>
          <a:cs typeface="Arial"/>
          <a:sym typeface="Arial"/>
        </a:defRPr>
      </a:lvl7pPr>
      <a:lvl8pPr marL="3606800" indent="-406400" defTabSz="457200">
        <a:spcBef>
          <a:spcPts val="700"/>
        </a:spcBef>
        <a:buSzPct val="100000"/>
        <a:buFont typeface="Arial"/>
        <a:buChar char="•"/>
        <a:defRPr sz="3200">
          <a:latin typeface="Arial"/>
          <a:ea typeface="Arial"/>
          <a:cs typeface="Arial"/>
          <a:sym typeface="Arial"/>
        </a:defRPr>
      </a:lvl8pPr>
      <a:lvl9pPr marL="4064000" indent="-406400" defTabSz="457200">
        <a:spcBef>
          <a:spcPts val="700"/>
        </a:spcBef>
        <a:buSzPct val="100000"/>
        <a:buFont typeface="Arial"/>
        <a:buChar char="•"/>
        <a:defRPr sz="3200"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1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La bénédiction de Jacob</a:t>
            </a:r>
          </a:p>
        </p:txBody>
      </p:sp>
      <p:sp>
        <p:nvSpPr>
          <p:cNvPr id="9" name="Shape 9"/>
          <p:cNvSpPr/>
          <p:nvPr>
            <p:ph type="body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marL="0" indent="0" algn="ctr">
              <a:buSzTx/>
              <a:buNone/>
              <a:defRPr>
                <a:solidFill>
                  <a:srgbClr val="89898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98989"/>
                </a:solidFill>
              </a:rPr>
              <a:t>Genèse 49</a:t>
            </a:r>
          </a:p>
        </p:txBody>
      </p:sp>
      <p:pic>
        <p:nvPicPr>
          <p:cNvPr id="10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Juda</a:t>
            </a:r>
          </a:p>
        </p:txBody>
      </p:sp>
      <p:sp>
        <p:nvSpPr>
          <p:cNvPr id="49" name="Shape 4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Les descendants de Juda joueront le premier rôle dans l</a:t>
            </a:r>
            <a:r>
              <a:rPr sz="3200"/>
              <a:t>’</a:t>
            </a:r>
            <a:r>
              <a:rPr sz="3200"/>
              <a:t>histoire biblique. Leur territoire sera plus grand que celui des autres. Le roi David et Jésus sont les plus célèbres parmi eux.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Dans la Bible Jésus est aussi appelé « le lion de Juda ». </a:t>
            </a:r>
          </a:p>
        </p:txBody>
      </p:sp>
      <p:pic>
        <p:nvPicPr>
          <p:cNvPr id="50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5. Z</a:t>
            </a:r>
            <a:r>
              <a:rPr sz="3680">
                <a:solidFill>
                  <a:srgbClr val="31859C"/>
                </a:solidFill>
              </a:rPr>
              <a:t> . . . . . . (13)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sp>
        <p:nvSpPr>
          <p:cNvPr id="53" name="Shape 5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Tu habiteras près de la </a:t>
            </a:r>
            <a:br>
              <a:rPr sz="3200"/>
            </a:br>
            <a:r>
              <a:rPr sz="3200"/>
              <a:t>mer et des </a:t>
            </a:r>
            <a:r>
              <a:rPr sz="3200"/>
              <a:t>….........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Ton territoire s</a:t>
            </a:r>
            <a:r>
              <a:rPr sz="3200"/>
              <a:t>’</a:t>
            </a:r>
            <a:r>
              <a:rPr sz="3200"/>
              <a:t>étendra </a:t>
            </a:r>
            <a:br>
              <a:rPr sz="3200"/>
            </a:br>
            <a:r>
              <a:rPr sz="3200"/>
              <a:t>jusqu</a:t>
            </a:r>
            <a:r>
              <a:rPr sz="3200"/>
              <a:t>’</a:t>
            </a:r>
            <a:r>
              <a:rPr sz="3200"/>
              <a:t>à Sidon</a:t>
            </a:r>
          </a:p>
        </p:txBody>
      </p:sp>
      <p:pic>
        <p:nvPicPr>
          <p:cNvPr id="54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ThinkstockPhotos-97429863.jpg" descr="ThinkstockPhotos-9742986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9125" y="1701800"/>
            <a:ext cx="2776538" cy="4167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Zabulon</a:t>
            </a:r>
          </a:p>
        </p:txBody>
      </p:sp>
      <p:sp>
        <p:nvSpPr>
          <p:cNvPr id="58" name="Shape 58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Après la conquête du pays promis, son territoire se trouvera au nord et  s</a:t>
            </a:r>
            <a:r>
              <a:rPr sz="3200"/>
              <a:t>’</a:t>
            </a:r>
            <a:r>
              <a:rPr sz="3200"/>
              <a:t>étendra  de la Galilée jusqu</a:t>
            </a:r>
            <a:r>
              <a:rPr sz="3200"/>
              <a:t>’</a:t>
            </a:r>
            <a:r>
              <a:rPr sz="3200"/>
              <a:t>au territoire des Phéniciens (Sidon) avec qui il feront du commerce.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Ce territoire lui sera attribué par tirage au sort en Josué 19.10-16.</a:t>
            </a:r>
          </a:p>
        </p:txBody>
      </p:sp>
      <p:pic>
        <p:nvPicPr>
          <p:cNvPr id="59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6. I…..   (14-15)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sp>
        <p:nvSpPr>
          <p:cNvPr id="62" name="Shape 62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Tu es comme un…. </a:t>
            </a:r>
            <a:br>
              <a:rPr sz="3200"/>
            </a:br>
            <a:r>
              <a:rPr sz="3200"/>
              <a:t>solide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Tu habiteras dans </a:t>
            </a:r>
            <a:br>
              <a:rPr sz="3200"/>
            </a:br>
            <a:r>
              <a:rPr sz="3200"/>
              <a:t>un bel endroit</a:t>
            </a:r>
          </a:p>
        </p:txBody>
      </p:sp>
      <p:pic>
        <p:nvPicPr>
          <p:cNvPr id="63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ThinkstockPhotos-77746489.jpg" descr="ThinkstockPhotos-7774648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7175" y="1293812"/>
            <a:ext cx="3221038" cy="4832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Issakar</a:t>
            </a:r>
          </a:p>
        </p:txBody>
      </p:sp>
      <p:sp>
        <p:nvSpPr>
          <p:cNvPr id="67" name="Shape 6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Les descendants d</a:t>
            </a:r>
            <a:r>
              <a:rPr sz="3200"/>
              <a:t>’Issakar habiteront la région fertile de la plaine de Jisréel. 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De ce fait, il vivra de son travail de la terre et n</a:t>
            </a:r>
            <a:r>
              <a:rPr sz="3200"/>
              <a:t>’</a:t>
            </a:r>
            <a:r>
              <a:rPr sz="3200"/>
              <a:t>aura pas souvent besoin de combattre.</a:t>
            </a:r>
          </a:p>
        </p:txBody>
      </p:sp>
      <p:pic>
        <p:nvPicPr>
          <p:cNvPr id="68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7 . D..  (16-17)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pic>
        <p:nvPicPr>
          <p:cNvPr id="71" name="ThinkstockPhotos-504328978.jpg" descr="ThinkstockPhotos-50432897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6150" y="2692400"/>
            <a:ext cx="4848225" cy="323215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Tu es comme un …..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Qui mord le cheval au pied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Tu feras tomber son cavalier</a:t>
            </a:r>
          </a:p>
        </p:txBody>
      </p:sp>
      <p:pic>
        <p:nvPicPr>
          <p:cNvPr id="73" name="piedpage-explor-noir.png" descr="piedpage-explor-noi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Dan</a:t>
            </a:r>
          </a:p>
        </p:txBody>
      </p:sp>
      <p:sp>
        <p:nvSpPr>
          <p:cNvPr id="76" name="Shape 76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endParaRPr sz="3200"/>
          </a:p>
          <a:p>
            <a:pPr lvl="0">
              <a:buChar char="•"/>
              <a:defRPr sz="1800"/>
            </a:pPr>
            <a:r>
              <a:rPr sz="3200"/>
              <a:t>Les descendants de Dan recevront le petit des territoires au nord du pays.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Ils devront user de ruse plus que de force pour agrandir leur territoire ( Juges 18). </a:t>
            </a:r>
          </a:p>
        </p:txBody>
      </p:sp>
      <p:pic>
        <p:nvPicPr>
          <p:cNvPr id="77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8 . G..  (19)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sp>
        <p:nvSpPr>
          <p:cNvPr id="80" name="Shape 80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0" indent="0">
              <a:buSzTx/>
              <a:buNone/>
              <a:defRPr sz="1800"/>
            </a:pPr>
            <a:r>
              <a:rPr sz="3200"/>
              <a:t> </a:t>
            </a:r>
            <a:endParaRPr sz="3200"/>
          </a:p>
          <a:p>
            <a:pPr lvl="0" marL="0" indent="0">
              <a:buChar char="•"/>
              <a:defRPr sz="1800"/>
            </a:pPr>
            <a:r>
              <a:rPr sz="3200"/>
              <a:t>Tu te défends bien</a:t>
            </a:r>
            <a:endParaRPr sz="3200"/>
          </a:p>
          <a:p>
            <a:pPr lvl="0" marL="0" indent="0">
              <a:buChar char="•"/>
              <a:defRPr sz="1800"/>
            </a:pPr>
            <a:r>
              <a:rPr sz="3200"/>
              <a:t>Tu poursuis les bandits</a:t>
            </a:r>
          </a:p>
        </p:txBody>
      </p:sp>
      <p:pic>
        <p:nvPicPr>
          <p:cNvPr id="81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hinkstockPhotos-178083644.jpeg" descr="ThinkstockPhotos-17808364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6675" y="1057275"/>
            <a:ext cx="3379788" cy="5068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Gad</a:t>
            </a:r>
          </a:p>
        </p:txBody>
      </p:sp>
      <p:sp>
        <p:nvSpPr>
          <p:cNvPr id="85" name="Shape 8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Les descendants de Gad devront défendre leurs frontières car ils habiteront à la limite orientale du pays. Ils devront faire face aux incursions des nomades du désert </a:t>
            </a:r>
            <a:br>
              <a:rPr sz="3200"/>
            </a:br>
            <a:r>
              <a:rPr sz="3200"/>
              <a:t>(1 Chron 5. 11-22).</a:t>
            </a:r>
          </a:p>
        </p:txBody>
      </p:sp>
      <p:pic>
        <p:nvPicPr>
          <p:cNvPr id="86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9. A…. (20)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sp>
        <p:nvSpPr>
          <p:cNvPr id="89" name="Shape 89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Tu produiras beaucoup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Tu nourriras les rois</a:t>
            </a:r>
          </a:p>
        </p:txBody>
      </p:sp>
      <p:pic>
        <p:nvPicPr>
          <p:cNvPr id="90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ThinkstockPhotos-72969376.jpg" descr="ThinkstockPhotos-7296937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8550" y="3140075"/>
            <a:ext cx="4492625" cy="2986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La famille de Jacob</a:t>
            </a:r>
          </a:p>
        </p:txBody>
      </p:sp>
      <p:pic>
        <p:nvPicPr>
          <p:cNvPr id="1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597025"/>
            <a:ext cx="8229600" cy="4535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edpage-explor-noir.png" descr="piedpage-explor-noi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Asser</a:t>
            </a:r>
          </a:p>
        </p:txBody>
      </p:sp>
      <p:sp>
        <p:nvSpPr>
          <p:cNvPr id="94" name="Shape 94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Les descendants d</a:t>
            </a:r>
            <a:r>
              <a:rPr sz="3200"/>
              <a:t>’Asser recevront la région située entre les frontière du Liban et le mont Carmel.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Cette région de plaine côtière située entre deux chaînes de montagne était bien arrosée et donc très fertile.</a:t>
            </a:r>
          </a:p>
        </p:txBody>
      </p:sp>
      <p:pic>
        <p:nvPicPr>
          <p:cNvPr id="95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10. N……..(21)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sp>
        <p:nvSpPr>
          <p:cNvPr id="98" name="Shape 98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 Tu es comme une …. en liberté 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Tu mettras au monde de beaux petits</a:t>
            </a:r>
          </a:p>
        </p:txBody>
      </p:sp>
      <p:pic>
        <p:nvPicPr>
          <p:cNvPr id="99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ThinkstockPhotos-465081516.jpeg" descr="ThinkstockPhotos-46508151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4875" y="3027362"/>
            <a:ext cx="4879975" cy="3252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Neftali</a:t>
            </a:r>
          </a:p>
        </p:txBody>
      </p:sp>
      <p:sp>
        <p:nvSpPr>
          <p:cNvPr id="103" name="Shape 103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Les descendants de Neftali habiteront la région de collines fertiles qui longeaient le Jourdain et la lac de Galilée.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Même s</a:t>
            </a:r>
            <a:r>
              <a:rPr sz="3200"/>
              <a:t>’</a:t>
            </a:r>
            <a:r>
              <a:rPr sz="3200"/>
              <a:t>ils n</a:t>
            </a:r>
            <a:r>
              <a:rPr sz="3200"/>
              <a:t>’</a:t>
            </a:r>
            <a:r>
              <a:rPr sz="3200"/>
              <a:t>étaient pas directement menacés, ils ont prêté main forte à leurs frères à diverses occasions (au temps de Déborah, au temps de Gédéon, au temps de David). </a:t>
            </a:r>
          </a:p>
        </p:txBody>
      </p:sp>
      <p:pic>
        <p:nvPicPr>
          <p:cNvPr id="104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11. J…..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sp>
        <p:nvSpPr>
          <p:cNvPr id="107" name="Shape 10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Tu es comme un …… qui pousse près d</a:t>
            </a:r>
            <a:r>
              <a:rPr sz="3200"/>
              <a:t>’</a:t>
            </a:r>
            <a:r>
              <a:rPr sz="3200"/>
              <a:t>une source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Tu tiens ton arc </a:t>
            </a:r>
            <a:br>
              <a:rPr sz="3200"/>
            </a:br>
            <a:r>
              <a:rPr sz="3200"/>
              <a:t>solidement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Tu recevras la </a:t>
            </a:r>
            <a:br>
              <a:rPr sz="3200"/>
            </a:br>
            <a:r>
              <a:rPr sz="3200"/>
              <a:t>bénédiction… </a:t>
            </a:r>
            <a:br>
              <a:rPr sz="3200"/>
            </a:br>
            <a:r>
              <a:rPr sz="3200"/>
              <a:t>par la force du </a:t>
            </a:r>
            <a:br>
              <a:rPr sz="3200"/>
            </a:br>
            <a:r>
              <a:rPr sz="3200"/>
              <a:t>Dieu puissant</a:t>
            </a:r>
          </a:p>
        </p:txBody>
      </p:sp>
      <p:pic>
        <p:nvPicPr>
          <p:cNvPr id="108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ThinkstockPhotos-96588955.jpg" descr="ThinkstockPhotos-9658895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3062" y="2620962"/>
            <a:ext cx="4503738" cy="299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4400"/>
              <a:t>Joseph</a:t>
            </a:r>
          </a:p>
        </p:txBody>
      </p:sp>
      <p:sp>
        <p:nvSpPr>
          <p:cNvPr id="112" name="Shape 112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lnSpc>
                <a:spcPct val="90000"/>
              </a:lnSpc>
              <a:buChar char="•"/>
              <a:defRPr sz="1800"/>
            </a:pPr>
            <a:r>
              <a:rPr sz="3200"/>
              <a:t>Les deux fils de Joseph, Ephraïm </a:t>
            </a:r>
            <a:br>
              <a:rPr sz="3200"/>
            </a:br>
            <a:r>
              <a:rPr sz="3200"/>
              <a:t>(= « fécond ») et Manassé (= celui qui fait oublier) ont donné leur nom à deux tribus importantes, au nord du pays. </a:t>
            </a:r>
            <a:endParaRPr sz="3200"/>
          </a:p>
          <a:p>
            <a:pPr lvl="0">
              <a:lnSpc>
                <a:spcPct val="90000"/>
              </a:lnSpc>
              <a:buChar char="•"/>
              <a:defRPr sz="1800"/>
            </a:pPr>
            <a:r>
              <a:rPr sz="3200"/>
              <a:t>Ils étaient réputés être de bons tireurs à l</a:t>
            </a:r>
            <a:r>
              <a:rPr sz="3200"/>
              <a:t>’</a:t>
            </a:r>
            <a:r>
              <a:rPr sz="3200"/>
              <a:t>arc.</a:t>
            </a:r>
            <a:endParaRPr sz="3200"/>
          </a:p>
          <a:p>
            <a:pPr lvl="0">
              <a:lnSpc>
                <a:spcPct val="90000"/>
              </a:lnSpc>
              <a:buChar char="•"/>
              <a:defRPr sz="1800"/>
            </a:pPr>
            <a:r>
              <a:rPr sz="3200"/>
              <a:t>Les descendants de Joseph recevront une double part dans le pays mais ne resteront pas toujours fidèles à Dieu.</a:t>
            </a:r>
          </a:p>
        </p:txBody>
      </p:sp>
      <p:pic>
        <p:nvPicPr>
          <p:cNvPr id="113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12.  B……  (27)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sp>
        <p:nvSpPr>
          <p:cNvPr id="116" name="Shape 116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Tu es comme un ….. 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Tu partages ce que tu as pris</a:t>
            </a:r>
          </a:p>
        </p:txBody>
      </p:sp>
      <p:pic>
        <p:nvPicPr>
          <p:cNvPr id="117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ThinkstockPhotos-454203605.jpeg" descr="ThinkstockPhotos-45420360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7550" y="2851150"/>
            <a:ext cx="5164138" cy="342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Benjamin</a:t>
            </a:r>
          </a:p>
        </p:txBody>
      </p:sp>
      <p:sp>
        <p:nvSpPr>
          <p:cNvPr id="121" name="Shape 12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L</a:t>
            </a:r>
            <a:r>
              <a:rPr sz="3200"/>
              <a:t>’</a:t>
            </a:r>
            <a:r>
              <a:rPr sz="3200"/>
              <a:t>histoire de la tribu de Benjamin est marquée par la violence dont elle a fait preuve envers les siens (Juges 19 à 21).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Mais de cette tribu, naîtra de grands héros de la foi comme Saül, Mardochée, l</a:t>
            </a:r>
            <a:r>
              <a:rPr sz="3200"/>
              <a:t>’</a:t>
            </a:r>
            <a:r>
              <a:rPr sz="3200"/>
              <a:t>apôtre Paul.</a:t>
            </a:r>
          </a:p>
        </p:txBody>
      </p:sp>
      <p:pic>
        <p:nvPicPr>
          <p:cNvPr id="122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1. R . . . . (3-4)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sp>
        <p:nvSpPr>
          <p:cNvPr id="17" name="Shape 17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Tu ne seras plus </a:t>
            </a:r>
            <a:br>
              <a:rPr sz="3200"/>
            </a:br>
            <a:r>
              <a:rPr sz="3200"/>
              <a:t>le premier.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Tu es comme un …</a:t>
            </a:r>
          </a:p>
        </p:txBody>
      </p:sp>
      <p:pic>
        <p:nvPicPr>
          <p:cNvPr id="18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ThinkstockPhotos-578570892.jpeg" descr="ThinkstockPhotos-57857089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0500" y="1441450"/>
            <a:ext cx="3122613" cy="4684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Ruben</a:t>
            </a:r>
          </a:p>
        </p:txBody>
      </p:sp>
      <p:sp>
        <p:nvSpPr>
          <p:cNvPr id="22" name="Shape 22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Il était l</a:t>
            </a:r>
            <a:r>
              <a:rPr sz="3200"/>
              <a:t>’</a:t>
            </a:r>
            <a:r>
              <a:rPr sz="3200"/>
              <a:t>aîné des fils de Jacob, mais à cause de son attitude, il va perdre ses droits d</a:t>
            </a:r>
            <a:r>
              <a:rPr sz="3200"/>
              <a:t>’</a:t>
            </a:r>
            <a:r>
              <a:rPr sz="3200"/>
              <a:t>aîné. Ses descendants ne joueront pas le premier rôle dans l</a:t>
            </a:r>
            <a:r>
              <a:rPr sz="3200"/>
              <a:t>’</a:t>
            </a:r>
            <a:r>
              <a:rPr sz="3200"/>
              <a:t>histoire de la Bible.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Son territoire se situe à l</a:t>
            </a:r>
            <a:r>
              <a:rPr sz="3200"/>
              <a:t>’</a:t>
            </a:r>
            <a:r>
              <a:rPr sz="3200"/>
              <a:t>est du Jourdain et de la Mer Morte, un peu à l</a:t>
            </a:r>
            <a:r>
              <a:rPr sz="3200"/>
              <a:t>’</a:t>
            </a:r>
            <a:r>
              <a:rPr sz="3200"/>
              <a:t>écart des autres.</a:t>
            </a:r>
          </a:p>
        </p:txBody>
      </p:sp>
      <p:pic>
        <p:nvPicPr>
          <p:cNvPr id="23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2. S . . . . .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sp>
        <p:nvSpPr>
          <p:cNvPr id="26" name="Shape 26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Tu t</a:t>
            </a:r>
            <a:r>
              <a:rPr sz="3200"/>
              <a:t>’</a:t>
            </a:r>
            <a:r>
              <a:rPr sz="3200"/>
              <a:t>es mis d</a:t>
            </a:r>
            <a:r>
              <a:rPr sz="3200"/>
              <a:t>’</a:t>
            </a:r>
            <a:r>
              <a:rPr sz="3200"/>
              <a:t>accord avec ton frère Lévi et tu as agi avec …….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Tu n</a:t>
            </a:r>
            <a:r>
              <a:rPr sz="3200"/>
              <a:t>’</a:t>
            </a:r>
            <a:r>
              <a:rPr sz="3200"/>
              <a:t>auras pas de </a:t>
            </a:r>
            <a:br>
              <a:rPr sz="3200"/>
            </a:br>
            <a:r>
              <a:rPr sz="3200"/>
              <a:t>territoire mais tu </a:t>
            </a:r>
            <a:br>
              <a:rPr sz="3200"/>
            </a:br>
            <a:r>
              <a:rPr sz="3200"/>
              <a:t>seras dispersé </a:t>
            </a:r>
            <a:br>
              <a:rPr sz="3200"/>
            </a:br>
            <a:r>
              <a:rPr sz="3200"/>
              <a:t>dans le pays.</a:t>
            </a:r>
          </a:p>
        </p:txBody>
      </p:sp>
      <p:pic>
        <p:nvPicPr>
          <p:cNvPr id="27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ThinkstockPhotos-77739895.jpg" descr="ThinkstockPhotos-7773989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8337" y="2849562"/>
            <a:ext cx="4208463" cy="2909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Siméon</a:t>
            </a:r>
          </a:p>
        </p:txBody>
      </p:sp>
      <p:sp>
        <p:nvSpPr>
          <p:cNvPr id="31" name="Shape 31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Siméon et son frère Lévi ont commis des actes de violence. Ils ont massacré les habitants de Sichem (Genèse 34.25-31).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Les descendants de Siméon n</a:t>
            </a:r>
            <a:r>
              <a:rPr sz="3200"/>
              <a:t>’</a:t>
            </a:r>
            <a:r>
              <a:rPr sz="3200"/>
              <a:t>auront que quelques villes en Juda, et progressivement la tribu de Siméon se fondra dans celle de Juda.</a:t>
            </a:r>
          </a:p>
        </p:txBody>
      </p:sp>
      <p:pic>
        <p:nvPicPr>
          <p:cNvPr id="32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3. L . . . (5-7)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sp>
        <p:nvSpPr>
          <p:cNvPr id="35" name="Shape 35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Tu t</a:t>
            </a:r>
            <a:r>
              <a:rPr sz="3200"/>
              <a:t>’</a:t>
            </a:r>
            <a:r>
              <a:rPr sz="3200"/>
              <a:t>es mis d</a:t>
            </a:r>
            <a:r>
              <a:rPr sz="3200"/>
              <a:t>’</a:t>
            </a:r>
            <a:r>
              <a:rPr sz="3200"/>
              <a:t>accord avec ton frère Siméon et tu as agis avec …….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Tu n</a:t>
            </a:r>
            <a:r>
              <a:rPr sz="3200"/>
              <a:t>’</a:t>
            </a:r>
            <a:r>
              <a:rPr sz="3200"/>
              <a:t>auras pas de </a:t>
            </a:r>
            <a:br>
              <a:rPr sz="3200"/>
            </a:br>
            <a:r>
              <a:rPr sz="3200"/>
              <a:t>territoire mais tu </a:t>
            </a:r>
            <a:br>
              <a:rPr sz="3200"/>
            </a:br>
            <a:r>
              <a:rPr sz="3200"/>
              <a:t>seras dispersé </a:t>
            </a:r>
            <a:br>
              <a:rPr sz="3200"/>
            </a:br>
            <a:r>
              <a:rPr sz="3200"/>
              <a:t>dans le pays</a:t>
            </a:r>
          </a:p>
        </p:txBody>
      </p:sp>
      <p:pic>
        <p:nvPicPr>
          <p:cNvPr id="36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ThinkstockPhotos-77739895.jpg" descr="ThinkstockPhotos-7773989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8337" y="2849562"/>
            <a:ext cx="4208463" cy="2909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31859C"/>
                </a:solidFill>
              </a:rPr>
              <a:t>Lévi</a:t>
            </a:r>
          </a:p>
        </p:txBody>
      </p:sp>
      <p:sp>
        <p:nvSpPr>
          <p:cNvPr id="40" name="Shape 40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Les descendants de Lévi n</a:t>
            </a:r>
            <a:r>
              <a:rPr sz="3200"/>
              <a:t>’</a:t>
            </a:r>
            <a:r>
              <a:rPr sz="3200"/>
              <a:t>auront pas non plus de terre à eux, mais ils seront dispersés dans 48 villes du pays. 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Mais la malédiction s</a:t>
            </a:r>
            <a:r>
              <a:rPr sz="3200"/>
              <a:t>’</a:t>
            </a:r>
            <a:r>
              <a:rPr sz="3200"/>
              <a:t>est transformée en bénédiction (Deut 33. 8-11) : Dieu les a destinés à son service. </a:t>
            </a:r>
          </a:p>
        </p:txBody>
      </p:sp>
      <p:pic>
        <p:nvPicPr>
          <p:cNvPr id="41" name="piedpage-explor-noir.png" descr="piedpage-explor-noi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defTabSz="420623">
              <a:defRPr sz="1800"/>
            </a:pPr>
            <a:r>
              <a:rPr sz="3680">
                <a:solidFill>
                  <a:srgbClr val="31859C"/>
                </a:solidFill>
              </a:rPr>
              <a:t>4. J . . . . (8-12)</a:t>
            </a:r>
            <a:br>
              <a:rPr sz="3680">
                <a:solidFill>
                  <a:srgbClr val="31859C"/>
                </a:solidFill>
              </a:rPr>
            </a:br>
          </a:p>
        </p:txBody>
      </p:sp>
      <p:pic>
        <p:nvPicPr>
          <p:cNvPr id="44" name="ThinkstockPhotos-455624449.jpg" descr="ThinkstockPhotos-45562444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3750" y="2533650"/>
            <a:ext cx="4397375" cy="36576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>
            <p:ph type="body" idx="4294967295"/>
          </p:nvPr>
        </p:nvSpPr>
        <p:spPr>
          <a:xfrm>
            <a:off x="457200" y="1600200"/>
            <a:ext cx="8229600" cy="2762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har char="•"/>
              <a:defRPr sz="1800"/>
            </a:pPr>
            <a:r>
              <a:rPr sz="3200"/>
              <a:t>Tu es comme un ….   pour tes frères</a:t>
            </a:r>
            <a:endParaRPr sz="3200"/>
          </a:p>
          <a:p>
            <a:pPr lvl="0">
              <a:buChar char="•"/>
              <a:defRPr sz="1800"/>
            </a:pPr>
            <a:r>
              <a:rPr sz="3200"/>
              <a:t>Le pouvoir royal se transmettra </a:t>
            </a:r>
            <a:br>
              <a:rPr sz="3200"/>
            </a:br>
            <a:r>
              <a:rPr sz="3200"/>
              <a:t>à ta famille jusqu</a:t>
            </a:r>
            <a:r>
              <a:rPr sz="3200"/>
              <a:t>’</a:t>
            </a:r>
            <a:r>
              <a:rPr sz="3200"/>
              <a:t>à la venue </a:t>
            </a:r>
            <a:br>
              <a:rPr sz="3200"/>
            </a:br>
            <a:r>
              <a:rPr sz="3200"/>
              <a:t>de son véritable </a:t>
            </a:r>
            <a:br>
              <a:rPr sz="3200"/>
            </a:br>
            <a:r>
              <a:rPr sz="3200"/>
              <a:t>propriétaire</a:t>
            </a:r>
          </a:p>
        </p:txBody>
      </p:sp>
      <p:pic>
        <p:nvPicPr>
          <p:cNvPr id="46" name="piedpage-explor-noir.png" descr="piedpage-explor-noi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280150"/>
            <a:ext cx="9144000" cy="46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